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4" autoAdjust="0"/>
  </p:normalViewPr>
  <p:slideViewPr>
    <p:cSldViewPr snapToGrid="0">
      <p:cViewPr varScale="1">
        <p:scale>
          <a:sx n="107" d="100"/>
          <a:sy n="107" d="100"/>
        </p:scale>
        <p:origin x="126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1.%20INFORME%20PQRSD%20ITP%20ENERO%202024\PORCENTAJE%20INFORME%20PQRSD%20%20ENERO%202024.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1.%20INFORME%20PQRSD%20ITP%20ENERO%202024\PORCENTAJE%20INFORME%20PQRSD%20%20ENERO%202024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INFORMES%20ATENCION%20AL%20USUARIO%20ITP%20VIGENCIA%202025\1.%20INFORME%20PQRSD%20ITP%20ENERO%202024\PORCENTAJE%20INFORME%20PQRSD%20%20ENERO%202024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988858453946097E-2"/>
          <c:y val="0.20350064350064351"/>
          <c:w val="0.87415692501779607"/>
          <c:h val="0.4462112506206994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 Y CONTESTADAS 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45</c:v>
                </c:pt>
                <c:pt idx="1">
                  <c:v>23</c:v>
                </c:pt>
                <c:pt idx="2">
                  <c:v>7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C-4F99-A75E-2BE3D54C2C2C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 Y CONTESTADAS 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0.6</c:v>
                </c:pt>
                <c:pt idx="1">
                  <c:v>0.30666666666666664</c:v>
                </c:pt>
                <c:pt idx="2">
                  <c:v>9.3333333333333338E-2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C-4F99-A75E-2BE3D54C2C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ENERO'!$G$9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ENERO'!$F$10:$F$12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ENERO'!$G$10:$G$12</c:f>
              <c:numCache>
                <c:formatCode>General</c:formatCode>
                <c:ptCount val="3"/>
                <c:pt idx="0">
                  <c:v>47</c:v>
                </c:pt>
                <c:pt idx="1">
                  <c:v>1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A-46D4-817D-004351CCA819}"/>
            </c:ext>
          </c:extLst>
        </c:ser>
        <c:ser>
          <c:idx val="1"/>
          <c:order val="1"/>
          <c:tx>
            <c:strRef>
              <c:f>'canales de comun virtual ENERO'!$H$9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ENERO'!$F$10:$F$12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ENERO'!$H$10:$H$12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A-46D4-817D-004351CCA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PETICIONES ATENDIDAS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dependencia'!$F$10:$F$21</c:f>
              <c:numCache>
                <c:formatCode>General</c:formatCode>
                <c:ptCount val="12"/>
                <c:pt idx="0">
                  <c:v>55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10</c:v>
                </c:pt>
                <c:pt idx="5">
                  <c:v>19</c:v>
                </c:pt>
                <c:pt idx="6">
                  <c:v>18</c:v>
                </c:pt>
                <c:pt idx="7">
                  <c:v>3</c:v>
                </c:pt>
                <c:pt idx="8">
                  <c:v>9</c:v>
                </c:pt>
                <c:pt idx="9">
                  <c:v>1</c:v>
                </c:pt>
                <c:pt idx="10">
                  <c:v>1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6-491F-AEC8-70DC05290B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DEPENDENCIAS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5/04/2026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otificacionesjudiciales@itp.edu.co" TargetMode="External"/><Relationship Id="rId4" Type="http://schemas.openxmlformats.org/officeDocument/2006/relationships/hyperlink" Target="mailto:atencionalusuario@itp.edu.c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88822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Enero/2025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28638" y="3369621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68526" y="287814"/>
            <a:ext cx="423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5" r="25216"/>
          <a:stretch/>
        </p:blipFill>
        <p:spPr>
          <a:xfrm>
            <a:off x="568254" y="1107547"/>
            <a:ext cx="4243769" cy="1371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6" r="875"/>
          <a:stretch/>
        </p:blipFill>
        <p:spPr>
          <a:xfrm>
            <a:off x="6323636" y="2479147"/>
            <a:ext cx="3760846" cy="1263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812023" y="1014637"/>
            <a:ext cx="6538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Digitalización y Acceso a la </a:t>
            </a:r>
            <a:r>
              <a:rPr lang="es-CO" dirty="0" smtClean="0"/>
              <a:t>Información: Para </a:t>
            </a:r>
            <a:r>
              <a:rPr lang="es-CO" dirty="0"/>
              <a:t>optimizar el acceso a la </a:t>
            </a:r>
            <a:r>
              <a:rPr lang="es-CO" dirty="0" smtClean="0"/>
              <a:t>información, </a:t>
            </a:r>
            <a:r>
              <a:rPr lang="es-CO" dirty="0"/>
              <a:t>se recomienda habilitar una ventanilla única virtual específica para trámites de traslados. Esto reduciría la carga física en las </a:t>
            </a:r>
            <a:r>
              <a:rPr lang="es-CO" dirty="0" smtClean="0"/>
              <a:t>dependencias y </a:t>
            </a:r>
            <a:r>
              <a:rPr lang="es-CO" dirty="0"/>
              <a:t>permitiría a los estudiantes y docentes hacer seguimiento en tiempo real de su solicitud.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8254" y="2893095"/>
            <a:ext cx="5507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Implementación de Alertas </a:t>
            </a:r>
            <a:r>
              <a:rPr lang="es-CO" dirty="0" smtClean="0"/>
              <a:t>Tempranas Establecer </a:t>
            </a:r>
            <a:r>
              <a:rPr lang="es-CO" dirty="0"/>
              <a:t>un sistema de semáforo de cumplimiento para las PQRSD. Esto permitirá que, cuando un requerimiento esté cerca de vencer su plazo legal o institucional, la oficina responsable reciba una notificación automática, evitando que las solicitudes pasen a la columna de "Sin Atender".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5" r="722"/>
          <a:stretch/>
        </p:blipFill>
        <p:spPr>
          <a:xfrm>
            <a:off x="5583592" y="4779610"/>
            <a:ext cx="6011009" cy="10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/>
              <a:t> </a:t>
            </a:r>
            <a:r>
              <a:rPr lang="es-CO" sz="4000" dirty="0" smtClean="0"/>
              <a:t>Enero/2025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44414" y="971234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enero de </a:t>
            </a:r>
            <a:r>
              <a:rPr lang="es-CO" dirty="0" smtClean="0"/>
              <a:t>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de Enero, se recibieron </a:t>
            </a:r>
            <a:r>
              <a:rPr lang="es-CO" dirty="0" smtClean="0"/>
              <a:t>(165)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366359" y="3036690"/>
            <a:ext cx="50391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87" y="2822928"/>
            <a:ext cx="5413717" cy="282878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44414" y="4174389"/>
            <a:ext cx="444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refleja la diversidad de medios empleados para asegurar que las solicitudes de los usuarios sean gestionadas de forma eficiente y accesible.</a:t>
            </a:r>
          </a:p>
        </p:txBody>
      </p:sp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67654" y="1657117"/>
            <a:ext cx="66733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Desglose </a:t>
            </a:r>
            <a:r>
              <a:rPr lang="es-CO" dirty="0"/>
              <a:t>de </a:t>
            </a:r>
            <a:r>
              <a:rPr lang="es-CO" dirty="0" smtClean="0"/>
              <a:t>Llamadas, se </a:t>
            </a:r>
            <a:r>
              <a:rPr lang="es-CO" dirty="0"/>
              <a:t>presenta la distribución detallada según el tipo de interacción</a:t>
            </a:r>
            <a:r>
              <a:rPr lang="es-CO" dirty="0" smtClean="0"/>
              <a:t>: Llamadas </a:t>
            </a:r>
            <a:r>
              <a:rPr lang="es-CO" dirty="0"/>
              <a:t>Recibidas y Contestadas: Representan la mayor parte de la operación con 45 llamadas, equivalentes al 60% del total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Llamadas </a:t>
            </a:r>
            <a:r>
              <a:rPr lang="es-CO" dirty="0"/>
              <a:t>Realizadas: Se efectuaron 23 llamadas, lo que corresponde al 31% de la actividad</a:t>
            </a:r>
            <a:r>
              <a:rPr lang="es-CO" dirty="0" smtClean="0"/>
              <a:t>. Llamadas </a:t>
            </a:r>
            <a:r>
              <a:rPr lang="es-CO" dirty="0"/>
              <a:t>Perdidas: Se registraron 7 llamadas no atendidas, representando un margen del 9</a:t>
            </a:r>
            <a:r>
              <a:rPr lang="es-CO" dirty="0" smtClean="0"/>
              <a:t>%.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 oficina mantiene una operatividad efectiva con un 91% de llamadas gestionadas (entre recibidas y realizadas), demostrando una sólida capacidad de respuesta institucional.</a:t>
            </a:r>
          </a:p>
          <a:p>
            <a:pPr algn="just"/>
            <a:endParaRPr lang="es-CO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844715"/>
              </p:ext>
            </p:extLst>
          </p:nvPr>
        </p:nvGraphicFramePr>
        <p:xfrm>
          <a:off x="171817" y="1419725"/>
          <a:ext cx="4638674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23009"/>
              </p:ext>
            </p:extLst>
          </p:nvPr>
        </p:nvGraphicFramePr>
        <p:xfrm>
          <a:off x="395654" y="4330642"/>
          <a:ext cx="4191000" cy="145732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54625521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265221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01408523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241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RECIBIDAS Y CONTESTADAS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769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10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PERDIDAS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02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LLAMADAS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7018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649804" y="940517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646656"/>
              </p:ext>
            </p:extLst>
          </p:nvPr>
        </p:nvGraphicFramePr>
        <p:xfrm>
          <a:off x="416168" y="1073027"/>
          <a:ext cx="4699000" cy="283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62186"/>
              </p:ext>
            </p:extLst>
          </p:nvPr>
        </p:nvGraphicFramePr>
        <p:xfrm>
          <a:off x="416168" y="4417464"/>
          <a:ext cx="4699000" cy="10668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76440879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28054799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4851198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86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atencionalusuario@itp.edu.co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7832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notificacionesjudiciales@itp.edu.co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077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VIRTUAL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8233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sp>
        <p:nvSpPr>
          <p:cNvPr id="5" name="Rectángulo 4"/>
          <p:cNvSpPr/>
          <p:nvPr/>
        </p:nvSpPr>
        <p:spPr>
          <a:xfrm>
            <a:off x="5274716" y="129289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El análisis del flujo de información a través de medios digitales registra un total </a:t>
            </a:r>
            <a:r>
              <a:rPr lang="es-CO" dirty="0" smtClean="0"/>
              <a:t>del 100% de interacciones</a:t>
            </a:r>
            <a:r>
              <a:rPr lang="es-CO" dirty="0"/>
              <a:t>, distribuidas de la siguiente manera</a:t>
            </a:r>
            <a:r>
              <a:rPr lang="es-CO" dirty="0" smtClean="0"/>
              <a:t>: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Correos </a:t>
            </a:r>
            <a:r>
              <a:rPr lang="es-CO" dirty="0"/>
              <a:t>Recibidos: Se contabilizaron 47 </a:t>
            </a:r>
            <a:r>
              <a:rPr lang="es-CO" dirty="0" smtClean="0"/>
              <a:t>PQRSD recibidas mediante el correo </a:t>
            </a:r>
            <a:r>
              <a:rPr lang="es-CO" u="sng" dirty="0" smtClean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atencionalusuario@itp.edu.co</a:t>
            </a:r>
            <a:r>
              <a:rPr lang="es-CO" dirty="0" smtClean="0"/>
              <a:t>, </a:t>
            </a:r>
            <a:r>
              <a:rPr lang="es-CO" dirty="0"/>
              <a:t>lo cual representa el </a:t>
            </a:r>
            <a:r>
              <a:rPr lang="es-CO" dirty="0" smtClean="0"/>
              <a:t>97% </a:t>
            </a:r>
            <a:r>
              <a:rPr lang="es-CO" dirty="0"/>
              <a:t>de la actividad total en este </a:t>
            </a:r>
            <a:r>
              <a:rPr lang="es-CO" dirty="0" smtClean="0"/>
              <a:t>canal y el 3% corresponde  </a:t>
            </a:r>
            <a:r>
              <a:rPr lang="es-CO" dirty="0"/>
              <a:t>a 1 PQRSD </a:t>
            </a:r>
            <a:r>
              <a:rPr lang="es-CO" dirty="0" smtClean="0"/>
              <a:t>registrada mediante el correo </a:t>
            </a:r>
            <a:r>
              <a:rPr lang="es-CO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notificacionesjudiciales@itp.edu.co</a:t>
            </a:r>
            <a:r>
              <a:rPr lang="es-CO" dirty="0" smtClean="0">
                <a:solidFill>
                  <a:srgbClr val="0563C1"/>
                </a:solidFill>
                <a:latin typeface="Calibri" panose="020F0502020204030204" pitchFamily="34" charset="0"/>
              </a:rPr>
              <a:t> </a:t>
            </a:r>
            <a:r>
              <a:rPr lang="es-CO" dirty="0" smtClean="0"/>
              <a:t>Notificación </a:t>
            </a:r>
            <a:r>
              <a:rPr lang="es-CO" dirty="0"/>
              <a:t>Admisión </a:t>
            </a:r>
            <a:r>
              <a:rPr lang="es-CO" dirty="0" smtClean="0"/>
              <a:t>tendiente a una </a:t>
            </a:r>
            <a:r>
              <a:rPr lang="es-CO" dirty="0"/>
              <a:t>Admisión </a:t>
            </a:r>
            <a:r>
              <a:rPr lang="es-CO" dirty="0" smtClean="0"/>
              <a:t> Tutela.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Conclusión </a:t>
            </a:r>
            <a:r>
              <a:rPr lang="es-CO" dirty="0"/>
              <a:t>de la Gestión </a:t>
            </a:r>
            <a:r>
              <a:rPr lang="es-CO" dirty="0" smtClean="0"/>
              <a:t>Digita. La </a:t>
            </a:r>
            <a:r>
              <a:rPr lang="es-CO" dirty="0"/>
              <a:t>estadística refleja una participación activa en la recepción de solicitudes y trámites, manteniendo un equilibrio operativo donde el 100% de la interacción digital se divide principalmente en la atención de mensajes entrantes.</a:t>
            </a:r>
          </a:p>
        </p:txBody>
      </p:sp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36220" r="36285" b="10514"/>
          <a:stretch/>
        </p:blipFill>
        <p:spPr>
          <a:xfrm>
            <a:off x="597877" y="1070512"/>
            <a:ext cx="2986096" cy="260467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34043" r="34308" b="10056"/>
          <a:stretch/>
        </p:blipFill>
        <p:spPr>
          <a:xfrm>
            <a:off x="4465423" y="1113609"/>
            <a:ext cx="3283531" cy="251847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/>
          <a:srcRect l="43637" r="41923" b="10732"/>
          <a:stretch/>
        </p:blipFill>
        <p:spPr>
          <a:xfrm>
            <a:off x="9161585" y="1156707"/>
            <a:ext cx="1525894" cy="25184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l="42253" r="43801" b="12159"/>
          <a:stretch/>
        </p:blipFill>
        <p:spPr>
          <a:xfrm>
            <a:off x="1283677" y="3744687"/>
            <a:ext cx="1675258" cy="284075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/>
          <a:srcRect l="42747" r="42516" b="9098"/>
          <a:stretch/>
        </p:blipFill>
        <p:spPr>
          <a:xfrm>
            <a:off x="3733800" y="3875265"/>
            <a:ext cx="1691054" cy="27493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/>
          <a:srcRect l="60649" r="24812" b="11105"/>
          <a:stretch/>
        </p:blipFill>
        <p:spPr>
          <a:xfrm>
            <a:off x="6332658" y="3875264"/>
            <a:ext cx="1670540" cy="271017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/>
          <a:srcRect l="43142" r="41528" b="10940"/>
          <a:stretch/>
        </p:blipFill>
        <p:spPr>
          <a:xfrm>
            <a:off x="8911003" y="3919315"/>
            <a:ext cx="1837593" cy="26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40" y="864348"/>
            <a:ext cx="6748857" cy="25971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56740" y="3566977"/>
            <a:ext cx="6748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</a:t>
            </a:r>
            <a:r>
              <a:rPr lang="es-CO" dirty="0" smtClean="0"/>
              <a:t>se </a:t>
            </a:r>
            <a:r>
              <a:rPr lang="es-CO" dirty="0"/>
              <a:t>caracteriza por una alta demanda de peticiones </a:t>
            </a:r>
            <a:r>
              <a:rPr lang="es-CO" dirty="0" smtClean="0"/>
              <a:t>de información (más </a:t>
            </a:r>
            <a:r>
              <a:rPr lang="es-CO" dirty="0"/>
              <a:t>de la mitad de los casos) </a:t>
            </a:r>
            <a:r>
              <a:rPr lang="es-CO" dirty="0" smtClean="0"/>
              <a:t>con 88 solicitudes correspondiente al 53% y </a:t>
            </a:r>
            <a:r>
              <a:rPr lang="es-CO" dirty="0"/>
              <a:t>muestra un ritmo de resolución favorable, habiendo gestionado y cerrado casi dos terceras partes (</a:t>
            </a:r>
            <a:r>
              <a:rPr lang="es-CO" dirty="0" smtClean="0"/>
              <a:t>63%) </a:t>
            </a:r>
            <a:r>
              <a:rPr lang="es-CO" dirty="0"/>
              <a:t>de las solicitudes recibidas en el </a:t>
            </a:r>
            <a:r>
              <a:rPr lang="es-CO" dirty="0" smtClean="0"/>
              <a:t>mes de enero de 2025.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02" y="1272584"/>
            <a:ext cx="5328225" cy="2519200"/>
          </a:xfrm>
          <a:prstGeom prst="rect">
            <a:avLst/>
          </a:prstGeom>
        </p:spPr>
      </p:pic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72116"/>
              </p:ext>
            </p:extLst>
          </p:nvPr>
        </p:nvGraphicFramePr>
        <p:xfrm>
          <a:off x="6500261" y="1272584"/>
          <a:ext cx="4727515" cy="270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S </a:t>
            </a:r>
            <a:r>
              <a:rPr lang="pt-BR" b="1" dirty="0" smtClean="0"/>
              <a:t>D-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sp>
        <p:nvSpPr>
          <p:cNvPr id="5" name="Rectángulo 4"/>
          <p:cNvSpPr/>
          <p:nvPr/>
        </p:nvSpPr>
        <p:spPr>
          <a:xfrm>
            <a:off x="1122484" y="4125619"/>
            <a:ext cx="8751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Análisis general</a:t>
            </a:r>
            <a:r>
              <a:rPr lang="es-CO" dirty="0" smtClean="0"/>
              <a:t>:</a:t>
            </a:r>
          </a:p>
          <a:p>
            <a:endParaRPr lang="es-CO" dirty="0"/>
          </a:p>
          <a:p>
            <a:r>
              <a:rPr lang="es-CO" dirty="0"/>
              <a:t>📌 Total de solicitudes recibidas: 165</a:t>
            </a:r>
          </a:p>
          <a:p>
            <a:r>
              <a:rPr lang="es-CO" dirty="0"/>
              <a:t>📌 Total de solicitudes atendidas: </a:t>
            </a:r>
            <a:r>
              <a:rPr lang="es-CO" dirty="0" smtClean="0"/>
              <a:t>148</a:t>
            </a:r>
            <a:endParaRPr lang="es-CO" dirty="0"/>
          </a:p>
          <a:p>
            <a:r>
              <a:rPr lang="es-CO" dirty="0"/>
              <a:t>📌 Total de solicitudes sin atender: 17</a:t>
            </a:r>
          </a:p>
          <a:p>
            <a:r>
              <a:rPr lang="es-CO" dirty="0"/>
              <a:t>📌 Porcentaje de atención global: </a:t>
            </a:r>
            <a:r>
              <a:rPr lang="es-CO" dirty="0" smtClean="0"/>
              <a:t>90% </a:t>
            </a:r>
            <a:r>
              <a:rPr lang="es-CO" dirty="0"/>
              <a:t>(eficiencia alta, pero con oportunidad de mejora).</a:t>
            </a:r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8055" y="1010923"/>
            <a:ext cx="1039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Garantizar procesos de traslado ágiles y </a:t>
            </a:r>
            <a:r>
              <a:rPr lang="es-CO" dirty="0" smtClean="0"/>
              <a:t>una gestión de </a:t>
            </a:r>
            <a:r>
              <a:rPr lang="es-CO" dirty="0"/>
              <a:t>PQRSD transparente es nuestra prioridad para asegurar el bienestar de la comunidad </a:t>
            </a:r>
            <a:r>
              <a:rPr lang="es-CO" dirty="0" smtClean="0"/>
              <a:t>de la Institución Universitaria </a:t>
            </a:r>
            <a:r>
              <a:rPr lang="es-CO" dirty="0"/>
              <a:t>del Putumayo. Al facilitar cambios de sede y programa, apoyamos directamente el crecimiento de nuestros estudiantes y docentes. Paralelamente, promovemos una comunicación abierta y clara que fortalece la confianza en nuestra institución. En </a:t>
            </a:r>
            <a:r>
              <a:rPr lang="es-CO" dirty="0" smtClean="0"/>
              <a:t>la UNIPUTUMAYO, </a:t>
            </a:r>
            <a:r>
              <a:rPr lang="es-CO" dirty="0"/>
              <a:t>seguimos transformando la gestión administrativa en una herramienta de servicio humano y calidad educativa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56055" y="518718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30" y="2765249"/>
            <a:ext cx="5200339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753</Words>
  <Application>Microsoft Office PowerPoint</Application>
  <PresentationFormat>Panorámica</PresentationFormat>
  <Paragraphs>71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37</cp:revision>
  <dcterms:created xsi:type="dcterms:W3CDTF">2025-07-15T21:29:47Z</dcterms:created>
  <dcterms:modified xsi:type="dcterms:W3CDTF">2026-04-05T19:20:50Z</dcterms:modified>
</cp:coreProperties>
</file>